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400" r:id="rId2"/>
    <p:sldId id="328" r:id="rId3"/>
    <p:sldId id="359" r:id="rId4"/>
    <p:sldId id="391" r:id="rId5"/>
    <p:sldId id="420" r:id="rId6"/>
    <p:sldId id="392" r:id="rId7"/>
    <p:sldId id="407" r:id="rId8"/>
    <p:sldId id="411" r:id="rId9"/>
    <p:sldId id="412" r:id="rId10"/>
    <p:sldId id="381" r:id="rId11"/>
    <p:sldId id="405" r:id="rId12"/>
    <p:sldId id="477" r:id="rId13"/>
    <p:sldId id="389" r:id="rId14"/>
    <p:sldId id="388" r:id="rId15"/>
    <p:sldId id="421" r:id="rId16"/>
    <p:sldId id="347" r:id="rId17"/>
    <p:sldId id="406" r:id="rId18"/>
    <p:sldId id="393" r:id="rId19"/>
    <p:sldId id="394" r:id="rId20"/>
    <p:sldId id="395" r:id="rId21"/>
    <p:sldId id="397" r:id="rId22"/>
    <p:sldId id="430" r:id="rId23"/>
    <p:sldId id="419" r:id="rId24"/>
    <p:sldId id="403" r:id="rId25"/>
    <p:sldId id="399" r:id="rId26"/>
    <p:sldId id="464" r:id="rId27"/>
    <p:sldId id="413" r:id="rId28"/>
    <p:sldId id="409" r:id="rId29"/>
    <p:sldId id="299" r:id="rId30"/>
    <p:sldId id="408" r:id="rId31"/>
    <p:sldId id="414" r:id="rId32"/>
    <p:sldId id="415" r:id="rId33"/>
    <p:sldId id="323" r:id="rId34"/>
    <p:sldId id="401" r:id="rId35"/>
    <p:sldId id="410" r:id="rId36"/>
    <p:sldId id="416" r:id="rId37"/>
    <p:sldId id="417" r:id="rId38"/>
    <p:sldId id="426" r:id="rId39"/>
    <p:sldId id="424" r:id="rId40"/>
    <p:sldId id="427" r:id="rId41"/>
    <p:sldId id="428" r:id="rId42"/>
    <p:sldId id="429" r:id="rId43"/>
    <p:sldId id="425" r:id="rId44"/>
    <p:sldId id="47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33CC"/>
    <a:srgbClr val="000D26"/>
    <a:srgbClr val="000B22"/>
    <a:srgbClr val="001136"/>
    <a:srgbClr val="000F32"/>
    <a:srgbClr val="000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467" autoAdjust="0"/>
  </p:normalViewPr>
  <p:slideViewPr>
    <p:cSldViewPr snapToGrid="0">
      <p:cViewPr varScale="1">
        <p:scale>
          <a:sx n="54" d="100"/>
          <a:sy n="54" d="100"/>
        </p:scale>
        <p:origin x="91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A9804-0C1F-447A-A39A-65E3F628C98E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E086C-661E-4889-B32B-28EFD0C34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213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E086C-661E-4889-B32B-28EFD0C3460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74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E086C-661E-4889-B32B-28EFD0C34607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67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668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03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82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64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13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34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63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931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66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79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14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CC8E6-03EC-444F-8A29-1C737AAF34C5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89A0-E8FE-491D-A6B6-E3E643520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74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36072" y="1399309"/>
            <a:ext cx="7245927" cy="2673928"/>
          </a:xfrm>
          <a:prstGeom prst="rect">
            <a:avLst/>
          </a:prstGeom>
          <a:solidFill>
            <a:srgbClr val="FFFF0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UNIT V - BIOSENSOR</a:t>
            </a:r>
          </a:p>
          <a:p>
            <a:pPr>
              <a:lnSpc>
                <a:spcPct val="150000"/>
              </a:lnSpc>
            </a:pP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Basic set up, Working principle, Types and its applications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6419"/>
          <a:stretch/>
        </p:blipFill>
        <p:spPr>
          <a:xfrm>
            <a:off x="5001490" y="5067212"/>
            <a:ext cx="3782291" cy="11500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551" r="41173" b="72159"/>
          <a:stretch/>
        </p:blipFill>
        <p:spPr>
          <a:xfrm>
            <a:off x="1678775" y="5406997"/>
            <a:ext cx="2805163" cy="4112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60" y="5081286"/>
            <a:ext cx="1116615" cy="111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69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074"/>
            <a:ext cx="6998815" cy="5895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7043" t="85459" r="16500" b="6635"/>
          <a:stretch/>
        </p:blipFill>
        <p:spPr>
          <a:xfrm>
            <a:off x="3468175" y="1231983"/>
            <a:ext cx="2389764" cy="387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043" t="26057" r="13791" b="67572"/>
          <a:stretch/>
        </p:blipFill>
        <p:spPr>
          <a:xfrm>
            <a:off x="6146760" y="5538295"/>
            <a:ext cx="2567340" cy="296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9808" t="62589" r="18065" b="21035"/>
          <a:stretch/>
        </p:blipFill>
        <p:spPr>
          <a:xfrm>
            <a:off x="6146760" y="4358868"/>
            <a:ext cx="2105891" cy="8035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8609" y="2098069"/>
            <a:ext cx="3511987" cy="338554"/>
          </a:xfrm>
          <a:prstGeom prst="rect">
            <a:avLst/>
          </a:prstGeom>
          <a:solidFill>
            <a:srgbClr val="FF99FF"/>
          </a:solidFill>
        </p:spPr>
        <p:txBody>
          <a:bodyPr wrap="none" rtlCol="0">
            <a:spAutoFit/>
          </a:bodyPr>
          <a:lstStyle/>
          <a:p>
            <a:r>
              <a:rPr lang="en-IN" sz="1600" b="1" dirty="0"/>
              <a:t>Measures change in electrical potential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07751" y="3168254"/>
            <a:ext cx="1686552" cy="338554"/>
          </a:xfrm>
          <a:prstGeom prst="rect">
            <a:avLst/>
          </a:prstGeom>
          <a:solidFill>
            <a:srgbClr val="FF99FF"/>
          </a:solidFill>
        </p:spPr>
        <p:txBody>
          <a:bodyPr wrap="none" rtlCol="0">
            <a:spAutoFit/>
          </a:bodyPr>
          <a:lstStyle/>
          <a:p>
            <a:r>
              <a:rPr lang="en-IN" sz="1600" b="1" dirty="0"/>
              <a:t>Measures current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36875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760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6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08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28" b="11162"/>
          <a:stretch/>
        </p:blipFill>
        <p:spPr>
          <a:xfrm>
            <a:off x="138547" y="249382"/>
            <a:ext cx="8367838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46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757" y="2997491"/>
            <a:ext cx="3763241" cy="1048038"/>
          </a:xfrm>
          <a:solidFill>
            <a:srgbClr val="FFC000"/>
          </a:solidFill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BIOSENSOR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6428510" y="3279194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55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8" y="130008"/>
            <a:ext cx="5029200" cy="63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44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887" t="10707" r="1679" b="19192"/>
          <a:stretch/>
        </p:blipFill>
        <p:spPr>
          <a:xfrm>
            <a:off x="1210815" y="96983"/>
            <a:ext cx="5484721" cy="3338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8" t="30999" r="6864"/>
          <a:stretch/>
        </p:blipFill>
        <p:spPr>
          <a:xfrm>
            <a:off x="1058415" y="3699163"/>
            <a:ext cx="2093234" cy="2921235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t="30999" r="45335" b="13488"/>
          <a:stretch/>
        </p:blipFill>
        <p:spPr>
          <a:xfrm>
            <a:off x="4128654" y="3699162"/>
            <a:ext cx="2061354" cy="29212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Down Arrow 1"/>
          <p:cNvSpPr/>
          <p:nvPr/>
        </p:nvSpPr>
        <p:spPr>
          <a:xfrm>
            <a:off x="1210815" y="3359726"/>
            <a:ext cx="255032" cy="339436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4128654" y="3397827"/>
            <a:ext cx="255032" cy="339436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63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KFLOW OF BIOSENSOR&#10;Transducer&#10;Electrochemical Optical Piezoelectric pH Change&#10;Matrix&#10;Electrode Array chip Metal Surface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343425"/>
            <a:ext cx="8197242" cy="615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6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56" b="8437"/>
          <a:stretch/>
        </p:blipFill>
        <p:spPr>
          <a:xfrm>
            <a:off x="1059212" y="942109"/>
            <a:ext cx="6466674" cy="50473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4210" y="295778"/>
            <a:ext cx="659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What  do you want to detect?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16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68" t="5454" b="17172"/>
          <a:stretch/>
        </p:blipFill>
        <p:spPr>
          <a:xfrm>
            <a:off x="277092" y="457199"/>
            <a:ext cx="8505685" cy="54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50" t="5269" r="5828" b="3909"/>
          <a:stretch/>
        </p:blipFill>
        <p:spPr>
          <a:xfrm>
            <a:off x="1260763" y="207817"/>
            <a:ext cx="6359236" cy="4475019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0" t="21312" r="3437" b="53418"/>
          <a:stretch/>
        </p:blipFill>
        <p:spPr>
          <a:xfrm>
            <a:off x="706581" y="4838813"/>
            <a:ext cx="7467600" cy="15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79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091" t="6869"/>
          <a:stretch/>
        </p:blipFill>
        <p:spPr>
          <a:xfrm>
            <a:off x="678873" y="595746"/>
            <a:ext cx="7357036" cy="56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795"/>
            <a:ext cx="4447309" cy="3338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09" y="121567"/>
            <a:ext cx="4508963" cy="3296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92"/>
          <a:stretch/>
        </p:blipFill>
        <p:spPr>
          <a:xfrm>
            <a:off x="34635" y="3572763"/>
            <a:ext cx="4378037" cy="27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5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655" y="429492"/>
            <a:ext cx="850669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1. Optical biosensor</a:t>
            </a:r>
            <a:r>
              <a:rPr lang="en-IN" dirty="0"/>
              <a:t>: It uses optical devices that can transform the changes of optical phenomena due to the interaction of the </a:t>
            </a:r>
            <a:r>
              <a:rPr lang="en-IN" dirty="0" err="1"/>
              <a:t>analyte</a:t>
            </a:r>
            <a:r>
              <a:rPr lang="en-IN" dirty="0"/>
              <a:t> with the receptor. The optical phenomena that takes place during the interaction.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Absorbance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Reflectance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err="1"/>
              <a:t>Luminescense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err="1"/>
              <a:t>Fluorescesce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Refractive index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err="1"/>
              <a:t>Opto</a:t>
            </a:r>
            <a:r>
              <a:rPr lang="en-IN" dirty="0"/>
              <a:t>-thermal effect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Light scattering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  <a:p>
            <a:r>
              <a:rPr lang="en-IN" b="1" dirty="0"/>
              <a:t>2. Electrochemical biosensor: </a:t>
            </a:r>
            <a:r>
              <a:rPr lang="en-IN" dirty="0"/>
              <a:t>It uses electrochemical devices that will transform the effect of electrochemical interaction of an </a:t>
            </a:r>
            <a:r>
              <a:rPr lang="en-IN" dirty="0" err="1"/>
              <a:t>analyte</a:t>
            </a:r>
            <a:r>
              <a:rPr lang="en-IN" dirty="0"/>
              <a:t> and an electrode into a useful signal</a:t>
            </a:r>
          </a:p>
          <a:p>
            <a:r>
              <a:rPr lang="en-IN" b="1" dirty="0">
                <a:solidFill>
                  <a:srgbClr val="FF0000"/>
                </a:solidFill>
              </a:rPr>
              <a:t>……..</a:t>
            </a:r>
            <a:r>
              <a:rPr lang="en-IN" b="1" dirty="0" err="1">
                <a:solidFill>
                  <a:srgbClr val="FF0000"/>
                </a:solidFill>
              </a:rPr>
              <a:t>Amperometric</a:t>
            </a:r>
            <a:r>
              <a:rPr lang="en-IN" dirty="0"/>
              <a:t>….current is measured in </a:t>
            </a:r>
            <a:r>
              <a:rPr lang="en-IN" dirty="0" err="1"/>
              <a:t>d.c</a:t>
            </a:r>
            <a:r>
              <a:rPr lang="en-IN" dirty="0"/>
              <a:t> or </a:t>
            </a:r>
            <a:r>
              <a:rPr lang="en-IN" dirty="0" err="1"/>
              <a:t>a.c</a:t>
            </a:r>
            <a:r>
              <a:rPr lang="en-IN" dirty="0"/>
              <a:t> mode</a:t>
            </a:r>
          </a:p>
          <a:p>
            <a:r>
              <a:rPr lang="en-IN" b="1" dirty="0">
                <a:solidFill>
                  <a:srgbClr val="FF0000"/>
                </a:solidFill>
              </a:rPr>
              <a:t>……..Potentiometric</a:t>
            </a:r>
            <a:r>
              <a:rPr lang="en-IN" dirty="0"/>
              <a:t>…..potential of the indicator electrode is measured against the reference electrode.</a:t>
            </a:r>
          </a:p>
          <a:p>
            <a:r>
              <a:rPr lang="en-IN" b="1" dirty="0">
                <a:solidFill>
                  <a:srgbClr val="FF0000"/>
                </a:solidFill>
              </a:rPr>
              <a:t>…..</a:t>
            </a:r>
            <a:r>
              <a:rPr lang="en-IN" b="1" dirty="0" err="1">
                <a:solidFill>
                  <a:srgbClr val="FF0000"/>
                </a:solidFill>
              </a:rPr>
              <a:t>Conductometric</a:t>
            </a:r>
            <a:r>
              <a:rPr lang="en-IN" b="1" dirty="0">
                <a:solidFill>
                  <a:srgbClr val="FF0000"/>
                </a:solidFill>
              </a:rPr>
              <a:t> and </a:t>
            </a:r>
            <a:r>
              <a:rPr lang="en-IN" b="1" dirty="0" err="1">
                <a:solidFill>
                  <a:srgbClr val="FF0000"/>
                </a:solidFill>
              </a:rPr>
              <a:t>impedimetric</a:t>
            </a:r>
            <a:r>
              <a:rPr lang="en-IN" b="1" dirty="0">
                <a:solidFill>
                  <a:srgbClr val="FF0000"/>
                </a:solidFill>
              </a:rPr>
              <a:t>  </a:t>
            </a:r>
            <a:r>
              <a:rPr lang="en-IN" dirty="0"/>
              <a:t>uses electrical devices to detect the change in electrical properties caused by the interaction of </a:t>
            </a:r>
            <a:r>
              <a:rPr lang="en-IN" dirty="0" err="1"/>
              <a:t>bioreceptor</a:t>
            </a:r>
            <a:r>
              <a:rPr lang="en-IN" dirty="0"/>
              <a:t> with </a:t>
            </a:r>
            <a:r>
              <a:rPr lang="en-IN" dirty="0" err="1"/>
              <a:t>analyte</a:t>
            </a:r>
            <a:r>
              <a:rPr lang="en-IN" dirty="0"/>
              <a:t>.</a:t>
            </a:r>
          </a:p>
          <a:p>
            <a:r>
              <a:rPr lang="en-IN" b="1" dirty="0"/>
              <a:t>3. Piezoelectric biosensor: </a:t>
            </a:r>
            <a:r>
              <a:rPr lang="en-IN" dirty="0"/>
              <a:t>uses mass sensitive devices to detect the change in mass at a specifically modified surface into a change of a property of the support material.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0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ntaminant sensors: nanotechnology-based contaminant sensors -  ScienceDir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62"/>
          <a:stretch/>
        </p:blipFill>
        <p:spPr bwMode="auto">
          <a:xfrm>
            <a:off x="1139247" y="493994"/>
            <a:ext cx="7021079" cy="611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399" y="201606"/>
            <a:ext cx="3688638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3200" b="1" dirty="0"/>
              <a:t>Successful Biosensor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49308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397" r="16293"/>
          <a:stretch/>
        </p:blipFill>
        <p:spPr>
          <a:xfrm>
            <a:off x="1288473" y="1025236"/>
            <a:ext cx="5985164" cy="42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6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" y="574023"/>
            <a:ext cx="8409708" cy="5990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819" y="112358"/>
            <a:ext cx="827547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2400" b="1" dirty="0"/>
              <a:t>Based on transducer type, biosensor or sensors are classified as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6993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074"/>
            <a:ext cx="6998815" cy="5895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7043" t="85459" r="16500" b="6635"/>
          <a:stretch/>
        </p:blipFill>
        <p:spPr>
          <a:xfrm>
            <a:off x="3468175" y="1231983"/>
            <a:ext cx="2389764" cy="387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7043" t="26057" r="13791" b="67572"/>
          <a:stretch/>
        </p:blipFill>
        <p:spPr>
          <a:xfrm>
            <a:off x="6146760" y="5538295"/>
            <a:ext cx="2567340" cy="296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808" t="62589" r="18065" b="21035"/>
          <a:stretch/>
        </p:blipFill>
        <p:spPr>
          <a:xfrm>
            <a:off x="6146760" y="4358868"/>
            <a:ext cx="2105891" cy="8035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8609" y="2098069"/>
            <a:ext cx="3511987" cy="338554"/>
          </a:xfrm>
          <a:prstGeom prst="rect">
            <a:avLst/>
          </a:prstGeom>
          <a:solidFill>
            <a:srgbClr val="FF99FF"/>
          </a:solidFill>
        </p:spPr>
        <p:txBody>
          <a:bodyPr wrap="none" rtlCol="0">
            <a:spAutoFit/>
          </a:bodyPr>
          <a:lstStyle/>
          <a:p>
            <a:r>
              <a:rPr lang="en-IN" sz="1600" b="1" dirty="0"/>
              <a:t>Measures change in electrical potential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07751" y="3168254"/>
            <a:ext cx="1686552" cy="338554"/>
          </a:xfrm>
          <a:prstGeom prst="rect">
            <a:avLst/>
          </a:prstGeom>
          <a:solidFill>
            <a:srgbClr val="FF99FF"/>
          </a:solidFill>
        </p:spPr>
        <p:txBody>
          <a:bodyPr wrap="none" rtlCol="0">
            <a:spAutoFit/>
          </a:bodyPr>
          <a:lstStyle/>
          <a:p>
            <a:r>
              <a:rPr lang="en-IN" sz="1600" b="1" dirty="0"/>
              <a:t>Measures current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18040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Early Applications: cardiac pacemaker and&#10;cochlear implant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7" y="210847"/>
            <a:ext cx="7946515" cy="596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21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Example of biosensors&#10;• Pregnancy test&#10;Detects the hCG protein in urine.&#10;Glucosemonitoring&#10;device (fordiabetes&#10;patients)&#10;M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48" y="196994"/>
            <a:ext cx="8558934" cy="64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362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02" y="0"/>
            <a:ext cx="9177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8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069" y="4408227"/>
            <a:ext cx="736979" cy="16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87910" t="50348" b="25373"/>
            <a:stretch/>
          </p:blipFill>
          <p:spPr>
            <a:xfrm>
              <a:off x="8311487" y="4804014"/>
              <a:ext cx="723331" cy="16650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82288"/>
            <a:stretch/>
          </p:blipFill>
          <p:spPr>
            <a:xfrm>
              <a:off x="0" y="0"/>
              <a:ext cx="9144000" cy="1214651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4722124" y="4353635"/>
            <a:ext cx="1228299" cy="204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Thermistor</a:t>
            </a:r>
          </a:p>
        </p:txBody>
      </p:sp>
      <p:pic>
        <p:nvPicPr>
          <p:cNvPr id="9" name="Picture 2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5" t="11313" b="25858"/>
          <a:stretch/>
        </p:blipFill>
        <p:spPr bwMode="auto">
          <a:xfrm>
            <a:off x="7426036" y="1214651"/>
            <a:ext cx="1440873" cy="203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45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73" y="31227"/>
            <a:ext cx="5772150" cy="840219"/>
          </a:xfrm>
        </p:spPr>
        <p:txBody>
          <a:bodyPr/>
          <a:lstStyle/>
          <a:p>
            <a:r>
              <a:rPr lang="en-IN" dirty="0"/>
              <a:t>Cholesterol biosensor</a:t>
            </a:r>
            <a:endParaRPr lang="en-US" dirty="0"/>
          </a:p>
        </p:txBody>
      </p:sp>
      <p:pic>
        <p:nvPicPr>
          <p:cNvPr id="3074" name="Picture 2" descr="CONTD..&#10;L-B Test device :Huge apparatus Bio-sensor : Small and portable .&#10;Niha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6246"/>
            <a:ext cx="4375318" cy="32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TD….&#10;HPLC : Bulk Setup Bio-sensor : Small setup&#10;NIha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91" y="1176246"/>
            <a:ext cx="4375318" cy="328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4668983"/>
            <a:ext cx="4257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Liebermann-</a:t>
            </a:r>
            <a:r>
              <a:rPr lang="en-IN" b="1" dirty="0" err="1"/>
              <a:t>burchard</a:t>
            </a:r>
            <a:r>
              <a:rPr lang="en-IN" b="1" dirty="0"/>
              <a:t> test</a:t>
            </a:r>
            <a:r>
              <a:rPr lang="en-IN" dirty="0"/>
              <a:t>…colorimetric test for cholesterol biosensor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42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iBGSTAR&#10; iBGStar® is first blood&#10;glucose meter&#10; it can be used on its own&#10;or connected directly to&#10;an Apple iPhone® or i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8" y="155430"/>
            <a:ext cx="7769226" cy="583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500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Falling Price of Ultrasound over the last 20 years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" y="169283"/>
            <a:ext cx="8332066" cy="625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15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454" b="9495"/>
          <a:stretch/>
        </p:blipFill>
        <p:spPr>
          <a:xfrm>
            <a:off x="290945" y="955964"/>
            <a:ext cx="8424124" cy="48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0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126"/>
            <a:ext cx="8365505" cy="53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6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iosensor p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02" y="365126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81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David Shoemaker, FDA-Regulated Mobile Medical Apps&#10;Remotoscope&#10;A diagnostic tool for ears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92" y="183139"/>
            <a:ext cx="6536171" cy="49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3284" y="5167849"/>
            <a:ext cx="8960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https://www.slideshare.net/Funk98/bioelectronics-biosensors-smart-phones-and-health-care</a:t>
            </a:r>
          </a:p>
        </p:txBody>
      </p:sp>
    </p:spTree>
    <p:extLst>
      <p:ext uri="{BB962C8B-B14F-4D97-AF65-F5344CB8AC3E}">
        <p14:creationId xmlns:p14="http://schemas.microsoft.com/office/powerpoint/2010/main" val="1442947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SpiroSmart&#10; Home spirometry can detect pulmonary exacerbations and improve&#10;outcomes of chronic lung ailments&#10; Spiro Smar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9" y="487938"/>
            <a:ext cx="7838497" cy="58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72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tethoCloud&#10;David Shoemaker, FDA-Regulated Mobile Medical Apps&#10; StethoCloud is designed to listen and digitalize a patien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92" y="249381"/>
            <a:ext cx="8191858" cy="615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57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youtube.com/watch?v=JvDZh8hmR84&#10;DNA Sequencers also involve micro-fluidic channels and are&#10;one type of bio-elec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64" y="529503"/>
            <a:ext cx="7963189" cy="597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292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9" t="12145" r="19557" b="5527"/>
          <a:stretch/>
        </p:blipFill>
        <p:spPr>
          <a:xfrm>
            <a:off x="193964" y="1094509"/>
            <a:ext cx="4807527" cy="50707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963421" y="80310"/>
            <a:ext cx="6482865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Basic set up of Biosensor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t="6697" r="18774"/>
          <a:stretch/>
        </p:blipFill>
        <p:spPr>
          <a:xfrm>
            <a:off x="5077159" y="1647352"/>
            <a:ext cx="3934691" cy="35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1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ow Far in the Future?&#10;Qualcomm will give $10 million USD for first Star Trek&#10;Tricorder. Improvements in bio-electronic IC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365126"/>
            <a:ext cx="7531677" cy="56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20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Outline&#10; What is bio-electronics?&#10; Geometric scaling in bio-electronics&#10; Similarities between ICs and bio-electronics&#10;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9" y="224703"/>
            <a:ext cx="8517370" cy="639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240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All of the components in a Bionic Eye are Experiencing&#10;Rapid Improvements in Cost and Performance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7" y="365125"/>
            <a:ext cx="7769225" cy="58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728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Outline&#10; What is bio-electronics?&#10; Geometric scaling in bio-electronics&#10; Similarities between ICs and bio-electronics&#10;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0" y="365126"/>
            <a:ext cx="8248939" cy="61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537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8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671455"/>
            <a:ext cx="8686800" cy="2978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9" t="12145" r="19557" b="5527"/>
          <a:stretch/>
        </p:blipFill>
        <p:spPr>
          <a:xfrm>
            <a:off x="207818" y="138546"/>
            <a:ext cx="3574473" cy="32419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10746" r="7057"/>
          <a:stretch/>
        </p:blipFill>
        <p:spPr>
          <a:xfrm>
            <a:off x="4170218" y="137423"/>
            <a:ext cx="4577435" cy="3243086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03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473" t="5050" b="6263"/>
          <a:stretch/>
        </p:blipFill>
        <p:spPr>
          <a:xfrm>
            <a:off x="581891" y="457200"/>
            <a:ext cx="7629880" cy="58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ORKING PRINCIPLE OF BIOSENSOR&#10;Niha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93" y="113866"/>
            <a:ext cx="8669081" cy="650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42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XPLANATION&#10;• Analyte:- It is a sample of Blood ,Urine, Saliva ,Skin&#10;• Analyte is reacted with bio receptor.&#10;• Bio recepto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5"/>
          <a:stretch/>
        </p:blipFill>
        <p:spPr bwMode="auto">
          <a:xfrm>
            <a:off x="238702" y="127720"/>
            <a:ext cx="8280952" cy="56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27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XPLANATION CONTD…&#10;• The only necessary property for matrix that it should not erode or&#10;get affected by pH, temperature or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59"/>
          <a:stretch/>
        </p:blipFill>
        <p:spPr bwMode="auto">
          <a:xfrm>
            <a:off x="266411" y="238557"/>
            <a:ext cx="8447640" cy="594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186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1128</TotalTime>
  <Words>238</Words>
  <Application>Microsoft Office PowerPoint</Application>
  <PresentationFormat>On-screen Show (4:3)</PresentationFormat>
  <Paragraphs>33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BIOSENSOR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Cholesterol biosensor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Ranjan Tamuli</cp:lastModifiedBy>
  <cp:revision>76</cp:revision>
  <dcterms:created xsi:type="dcterms:W3CDTF">2020-08-04T14:04:30Z</dcterms:created>
  <dcterms:modified xsi:type="dcterms:W3CDTF">2023-11-04T06:55:30Z</dcterms:modified>
</cp:coreProperties>
</file>